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9"/>
    <p:restoredTop sz="94686"/>
  </p:normalViewPr>
  <p:slideViewPr>
    <p:cSldViewPr snapToGrid="0" snapToObjects="1">
      <p:cViewPr varScale="1">
        <p:scale>
          <a:sx n="167" d="100"/>
          <a:sy n="167" d="100"/>
        </p:scale>
        <p:origin x="20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slide" Target="slides/slide7.xml" />
  <Relationship Id="rId13" Type="http://schemas.openxmlformats.org/officeDocument/2006/relationships/viewProps" Target="viewProps.xml" />
  <Relationship Id="rId3" Type="http://schemas.openxmlformats.org/officeDocument/2006/relationships/slide" Target="slides/slide2.xml" />
  <Relationship Id="rId7" Type="http://schemas.openxmlformats.org/officeDocument/2006/relationships/slide" Target="slides/slide6.xml" />
  <Relationship Id="rId12" Type="http://schemas.openxmlformats.org/officeDocument/2006/relationships/presProps" Target="presProps.xml" />
  <Relationship Id="rId2" Type="http://schemas.openxmlformats.org/officeDocument/2006/relationships/slide" Target="slides/slide1.xml" />
  <Relationship Id="rId1" Type="http://schemas.openxmlformats.org/officeDocument/2006/relationships/slideMaster" Target="slideMasters/slideMaster1.xml" />
  <Relationship Id="rId6" Type="http://schemas.openxmlformats.org/officeDocument/2006/relationships/slide" Target="slides/slide5.xml" />
  <Relationship Id="rId11" Type="http://schemas.openxmlformats.org/officeDocument/2006/relationships/slide" Target="slides/slide10.xml" />
  <Relationship Id="rId5" Type="http://schemas.openxmlformats.org/officeDocument/2006/relationships/slide" Target="slides/slide4.xml" />
  <Relationship Id="rId15" Type="http://schemas.openxmlformats.org/officeDocument/2006/relationships/tableStyles" Target="tableStyles.xml" />
  <Relationship Id="rId10" Type="http://schemas.openxmlformats.org/officeDocument/2006/relationships/slide" Target="slides/slide9.xml" />
  <Relationship Id="rId4" Type="http://schemas.openxmlformats.org/officeDocument/2006/relationships/slide" Target="slides/slide3.xml" />
  <Relationship Id="rId9" Type="http://schemas.openxmlformats.org/officeDocument/2006/relationships/slide" Target="slides/slide8.xml" />
  <Relationship Id="rId14" Type="http://schemas.openxmlformats.org/officeDocument/2006/relationships/theme" Target="theme/theme1.xml" />
</Relationship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99A492-BF32-964A-A32C-CAD071A3A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CF12292-0E17-B742-8E55-4346A947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500261-058A-2A4B-B635-D2F63372C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DBA2-88F2-5E49-BD16-DE386FD73E65}" type="datetimeFigureOut">
              <a:rPr kumimoji="1" lang="ja-JP" altLang="en-US" smtClean="0"/>
              <a:t>2021/5/8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2692CC-F80A-254A-A8A0-DDB7AF0E7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286641-5718-0A47-9E53-6162F2676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0EDC-0692-074F-904E-1D7FB1226D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59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D14CC8-FB8A-594A-8A64-9FADC1BAB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533196F-5134-9C42-9676-E165320A1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D42EA9-D6E3-0B45-B8E9-05C704522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DBA2-88F2-5E49-BD16-DE386FD73E65}" type="datetimeFigureOut">
              <a:rPr kumimoji="1" lang="ja-JP" altLang="en-US" smtClean="0"/>
              <a:t>2021/5/8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A828E7-51EA-1E41-8B75-4BE63D0A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5B46F0-CF93-5E47-AD29-A7CEBD99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0EDC-0692-074F-904E-1D7FB1226D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68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CA87B9A-9B94-9A46-91C2-57BB0E2CB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B5DCA60-E9A4-B449-84FA-7709F0240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33E23C-564B-2D42-9040-23254AF58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DBA2-88F2-5E49-BD16-DE386FD73E65}" type="datetimeFigureOut">
              <a:rPr kumimoji="1" lang="ja-JP" altLang="en-US" smtClean="0"/>
              <a:t>2021/5/8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F0C3EE-8D83-BC41-8120-80FF507B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346F3F-8F05-F749-86EF-F8AD4D8F0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0EDC-0692-074F-904E-1D7FB1226D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39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234CFB-D68B-8746-817F-7EAE4EE7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334A9D-9B6A-8248-BA1B-5BA371670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E4FA7F-1E1C-C640-8CC0-88D19C7B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DBA2-88F2-5E49-BD16-DE386FD73E65}" type="datetimeFigureOut">
              <a:rPr kumimoji="1" lang="ja-JP" altLang="en-US" smtClean="0"/>
              <a:t>2021/5/8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D2663B-7CCF-8746-A8B4-01D79C094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92745A-2DB7-BC45-8AA8-AB1C711C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0EDC-0692-074F-904E-1D7FB1226D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750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7BDC47-5195-1243-BB1F-64E128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80CE13-0D5E-7948-A9D2-E7778D4E0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980E2E-724F-CD46-8701-E536F003D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DBA2-88F2-5E49-BD16-DE386FD73E65}" type="datetimeFigureOut">
              <a:rPr kumimoji="1" lang="ja-JP" altLang="en-US" smtClean="0"/>
              <a:t>2021/5/8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596808-B492-EE40-B104-63FD689DF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A2B09B-C912-7E4C-B024-DBE063E3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0EDC-0692-074F-904E-1D7FB1226D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05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D5119A-8C29-2C4C-8D68-F9C4A4F57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923500-343D-944B-9824-583FE5F7F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17DCCFD-C24C-CE42-957C-A20212577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77F156D-B8F3-7242-A070-8EA049639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DBA2-88F2-5E49-BD16-DE386FD73E65}" type="datetimeFigureOut">
              <a:rPr kumimoji="1" lang="ja-JP" altLang="en-US" smtClean="0"/>
              <a:t>2021/5/8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7324E1-7A0F-414A-8983-5C7AE716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E866A1-3ED6-1041-B68F-BF243EF9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0EDC-0692-074F-904E-1D7FB1226D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90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837BA3-53D0-E649-9C3D-EC2F7D900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E29737-F62A-504B-8FCA-B65FDBEB9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879D303-2768-DF42-A672-8511F8333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9E0CA25-C5AE-5747-882E-70E2F78A5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B798DF2-B9D2-C042-A496-1DF4E53D0F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A541772-D8D2-EE4D-9D06-08B08BF8C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DBA2-88F2-5E49-BD16-DE386FD73E65}" type="datetimeFigureOut">
              <a:rPr kumimoji="1" lang="ja-JP" altLang="en-US" smtClean="0"/>
              <a:t>2021/5/8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C9CF4D1-46F2-C44D-BF79-DD52B454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A210E55-DC79-B349-AC5F-3C5B0972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0EDC-0692-074F-904E-1D7FB1226D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05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5E4CF3-2747-CB4B-9AA8-F309DDA4F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B5FBD38-D503-0C47-8954-2C7081274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DBA2-88F2-5E49-BD16-DE386FD73E65}" type="datetimeFigureOut">
              <a:rPr kumimoji="1" lang="ja-JP" altLang="en-US" smtClean="0"/>
              <a:t>2021/5/8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A2E2DC1-F00E-9B47-A121-702AE91F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D71FB19-27C0-7F4F-86F0-77A5572A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0EDC-0692-074F-904E-1D7FB1226D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1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19D7680-F822-234F-96D1-3EFC7009F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DBA2-88F2-5E49-BD16-DE386FD73E65}" type="datetimeFigureOut">
              <a:rPr kumimoji="1" lang="ja-JP" altLang="en-US" smtClean="0"/>
              <a:t>2021/5/8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BFB2818-B6B5-B641-B97F-3AC8CE2F2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1510DB-40A6-C849-AA0C-093F3FE0A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0EDC-0692-074F-904E-1D7FB1226D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27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72B914-A12F-1342-BC5F-060C16B4E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4B2CF3-72F6-B940-A027-23F5B21AF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921295C-1422-EF4A-A6EC-39003C789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12B9235-8A5A-DF49-8370-F88DB8178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DBA2-88F2-5E49-BD16-DE386FD73E65}" type="datetimeFigureOut">
              <a:rPr kumimoji="1" lang="ja-JP" altLang="en-US" smtClean="0"/>
              <a:t>2021/5/8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62AAA29-831F-C94B-8E03-F4A2FE65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80051F-FEBE-DE41-9FAE-EB004AB5E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0EDC-0692-074F-904E-1D7FB1226D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34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6D5267-6E54-424E-85AB-85A4F3C9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9251727-0037-CA41-AC72-AB1CD9721C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675A798-203C-E645-8B7C-13B8097B6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956FE7-0411-8840-B30F-B9F48C74A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DBA2-88F2-5E49-BD16-DE386FD73E65}" type="datetimeFigureOut">
              <a:rPr kumimoji="1" lang="ja-JP" altLang="en-US" smtClean="0"/>
              <a:t>2021/5/8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5E67D9-E150-2C41-9113-3B79F176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CC28E4E-15E4-394C-8858-52D346D2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0EDC-0692-074F-904E-1D7FB1226D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4287969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1D9671A-76AD-3745-B597-C833F160F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AAE3527-43DC-6145-B333-3BAA5286C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F03354-6A8A-FF40-8FC5-07CADF42E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ADBA2-88F2-5E49-BD16-DE386FD73E65}" type="datetimeFigureOut">
              <a:rPr kumimoji="1" lang="ja-JP" altLang="en-US" smtClean="0"/>
              <a:t>2021/5/8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FB87C9-2347-1148-8833-2947A3671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86E42C-6698-4949-A6F2-1FBEA31CA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D0EDC-0692-074F-904E-1D7FB1226D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77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 />
</Relationships>
</file>

<file path=ppt/slides/_rels/slide10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hyperlink" Target="https://www.youtube.com/watch?v=TwoMs0BjIdk" TargetMode="External" />
  <Relationship Id="rId2" Type="http://schemas.openxmlformats.org/officeDocument/2006/relationships/hyperlink" Target="https://www.youtube.com/watch?v=FJGFj8bH1h4" TargetMode="External" />
  <Relationship Id="rId1" Type="http://schemas.openxmlformats.org/officeDocument/2006/relationships/slideLayout" Target="../slideLayouts/slideLayout2.xml" />
</Relationships>
</file>

<file path=ppt/slides/_rels/slide3.xml.rels>&#65279;<?xml version="1.0" encoding="utf-8" standalone="yes"?>
<Relationships xmlns="http://schemas.openxmlformats.org/package/2006/relationships">
  <Relationship Id="rId2" Type="http://schemas.openxmlformats.org/officeDocument/2006/relationships/hyperlink" Target="https://www.mhlw.go.jp/content/000738794.pdf" TargetMode="External" />
  <Relationship Id="rId1" Type="http://schemas.openxmlformats.org/officeDocument/2006/relationships/slideLayout" Target="../slideLayouts/slideLayout2.xml" />
</Relationships>
</file>

<file path=ppt/slides/_rels/slide4.xml.rels>&#65279;<?xml version="1.0" encoding="utf-8" standalone="yes"?>
<Relationships xmlns="http://schemas.openxmlformats.org/package/2006/relationships">
  <Relationship Id="rId2" Type="http://schemas.openxmlformats.org/officeDocument/2006/relationships/hyperlink" Target="http://www.matsue-med.or.jp/official/" TargetMode="External" />
  <Relationship Id="rId1" Type="http://schemas.openxmlformats.org/officeDocument/2006/relationships/slideLayout" Target="../slideLayouts/slideLayout2.xml" />
</Relationships>
</file>

<file path=ppt/slides/_rels/slide5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6.xml.rels>&#65279;<?xml version="1.0" encoding="utf-8" standalone="yes"?>
<Relationships xmlns="http://schemas.openxmlformats.org/package/2006/relationships">
  <Relationship Id="rId2" Type="http://schemas.openxmlformats.org/officeDocument/2006/relationships/hyperlink" Target="https://www.mhlw.go.jp/content/000770985.pdf" TargetMode="External" />
  <Relationship Id="rId1" Type="http://schemas.openxmlformats.org/officeDocument/2006/relationships/slideLayout" Target="../slideLayouts/slideLayout2.xml" />
</Relationships>
</file>

<file path=ppt/slides/_rels/slide7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png" />
  <Relationship Id="rId1" Type="http://schemas.openxmlformats.org/officeDocument/2006/relationships/slideLayout" Target="../slideLayouts/slideLayout2.xml" />
</Relationships>
</file>

<file path=ppt/slides/_rels/slide8.xml.rels>&#65279;<?xml version="1.0" encoding="utf-8" standalone="yes"?>
<Relationships xmlns="http://schemas.openxmlformats.org/package/2006/relationships">
  <Relationship Id="rId2" Type="http://schemas.openxmlformats.org/officeDocument/2006/relationships/hyperlink" Target="https://www.mhlw.go.jp/content/000760478.pdf" TargetMode="External" />
  <Relationship Id="rId1" Type="http://schemas.openxmlformats.org/officeDocument/2006/relationships/slideLayout" Target="../slideLayouts/slideLayout2.xml" />
</Relationships>
</file>

<file path=ppt/slides/_rels/slide9.xml.rels>&#65279;<?xml version="1.0" encoding="utf-8" standalone="yes"?>
<Relationships xmlns="http://schemas.openxmlformats.org/package/2006/relationships">
  <Relationship Id="rId2" Type="http://schemas.openxmlformats.org/officeDocument/2006/relationships/hyperlink" Target="https://www.mhlw.go.jp/stf/seisakunitsuite/bunya/vaccine_hukuhannou_youshikietc.html" TargetMode="External" />
  <Relationship Id="rId1" Type="http://schemas.openxmlformats.org/officeDocument/2006/relationships/slideLayout" Target="../slideLayouts/slideLayout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ADEBA59-19DF-E44D-8436-42DEC5D0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/>
              <a:t>新型コロナウィルスワクチン個別接種に関する説明会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FE6112A-0F70-934A-8C1D-0C2ED4EE2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/>
              <a:t>ワクチン接種検討班　個別接種担当</a:t>
            </a:r>
            <a:endParaRPr kumimoji="1" lang="en-US" altLang="ja-JP"/>
          </a:p>
          <a:p>
            <a:pPr algn="r"/>
            <a:r>
              <a:rPr lang="ja-JP" altLang="en-US"/>
              <a:t>堀浩太郎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552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30FEA2-72DF-2E44-A906-541E8443D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補足</a:t>
            </a:r>
            <a:r>
              <a:rPr kumimoji="1" lang="en-US" altLang="ja-JP" dirty="0"/>
              <a:t>	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F30925-7C85-2449-B542-D2C5169E6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「高齢者接種を</a:t>
            </a:r>
            <a:r>
              <a:rPr kumimoji="1" lang="en-US" altLang="ja-JP" dirty="0"/>
              <a:t>7</a:t>
            </a:r>
            <a:r>
              <a:rPr kumimoji="1" lang="ja-JP" altLang="en-US"/>
              <a:t>月中に終える」　国が示した努力目標です。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/>
              <a:t>廃棄ついて：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/>
              <a:t>　バイアル単位での廃棄は報告義務あり。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/>
              <a:t>　シリンジ単位では、予約できていなかった高齢者に声を掛けたり、近隣の医療機関などと連携したりして、できるだけ廃棄にならないよう配慮してください。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65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BCB1859-A699-564F-A266-DFDFCA8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kumimoji="1" lang="ja-JP" altLang="en-US">
                <a:solidFill>
                  <a:srgbClr val="FFFFFF"/>
                </a:solidFill>
              </a:rPr>
              <a:t>ワクチンの取扱いについて</a:t>
            </a:r>
            <a:r>
              <a:rPr kumimoji="1" lang="en-US" altLang="ja-JP" dirty="0">
                <a:solidFill>
                  <a:srgbClr val="FFFFFF"/>
                </a:solidFill>
              </a:rPr>
              <a:t>		</a:t>
            </a:r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AC26CE-C905-1748-AEE8-29341ECA1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kumimoji="1" lang="ja-JP" altLang="en-US" sz="2000"/>
              <a:t>改めて希釈・充填等ご確認ください。動画です</a:t>
            </a:r>
            <a:endParaRPr kumimoji="1" lang="en-US" altLang="ja-JP" sz="2000"/>
          </a:p>
          <a:p>
            <a:pPr marL="0" indent="0">
              <a:buNone/>
            </a:pPr>
            <a:endParaRPr kumimoji="1" lang="en-US" altLang="ja-JP" sz="2000"/>
          </a:p>
          <a:p>
            <a:pPr marL="0" indent="0">
              <a:buNone/>
            </a:pPr>
            <a:r>
              <a:rPr lang="ja-JP" altLang="en-US" sz="2000"/>
              <a:t>　市立三次中央病院監修「新型コロナワクチンの取扱い」</a:t>
            </a:r>
            <a:endParaRPr kumimoji="1" lang="en-US" altLang="ja-JP" sz="2000"/>
          </a:p>
          <a:p>
            <a:pPr marL="0" indent="0">
              <a:buNone/>
            </a:pPr>
            <a:r>
              <a:rPr kumimoji="1" lang="ja-JP" altLang="en-US" sz="2000"/>
              <a:t>　</a:t>
            </a:r>
            <a:r>
              <a:rPr lang="en-US" altLang="ja-JP" sz="2000">
                <a:hlinkClick r:id="rId2"/>
              </a:rPr>
              <a:t>https://www.youtube.com/watch?v=FJGFj8bH1h4</a:t>
            </a:r>
            <a:endParaRPr lang="en-US" altLang="ja-JP" sz="2000"/>
          </a:p>
          <a:p>
            <a:pPr marL="0" indent="0">
              <a:buNone/>
            </a:pPr>
            <a:r>
              <a:rPr lang="ja-JP" altLang="en-US" sz="2000"/>
              <a:t>　千葉大学病院「ワクチン希釈の手順」</a:t>
            </a:r>
            <a:endParaRPr lang="en-US" altLang="ja-JP" sz="2000"/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>
                <a:hlinkClick r:id="rId2"/>
              </a:rPr>
              <a:t>https://www.youtube.com/watch?v=FJGFj8bH1h4</a:t>
            </a:r>
            <a:endParaRPr lang="en-US" altLang="ja-JP" sz="2000"/>
          </a:p>
          <a:p>
            <a:pPr marL="0" indent="0">
              <a:buNone/>
            </a:pPr>
            <a:r>
              <a:rPr lang="ja-JP" altLang="en-US" sz="2000"/>
              <a:t>　日本プライマリ・ケア連合学会ワクチンチーム製作・監修</a:t>
            </a:r>
            <a:endParaRPr lang="en-US" altLang="ja-JP" sz="2000"/>
          </a:p>
          <a:p>
            <a:pPr marL="0" indent="0">
              <a:buNone/>
            </a:pPr>
            <a:r>
              <a:rPr lang="ja-JP" altLang="en-US" sz="2000"/>
              <a:t>　「安全な新しい筋注の方法」</a:t>
            </a:r>
            <a:br>
              <a:rPr lang="en-US" altLang="ja-JP" sz="2000"/>
            </a:br>
            <a:r>
              <a:rPr lang="ja-JP" altLang="en-US" sz="2000"/>
              <a:t>　</a:t>
            </a:r>
            <a:r>
              <a:rPr lang="en-US" altLang="ja-JP" sz="2000">
                <a:hlinkClick r:id="rId3"/>
              </a:rPr>
              <a:t>https://www.youtube.com/watch?v=TwoMs0BjIdk</a:t>
            </a:r>
            <a:endParaRPr lang="en-US" altLang="ja-JP" sz="2000"/>
          </a:p>
          <a:p>
            <a:pPr marL="0" indent="0">
              <a:buNone/>
            </a:pPr>
            <a:br>
              <a:rPr lang="en-US" altLang="ja-JP" sz="2000"/>
            </a:br>
            <a:r>
              <a:rPr lang="ja-JP" altLang="en-US" sz="2000"/>
              <a:t>　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401498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6E875BF-3D5B-A54E-9FFA-455B66A23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ja-JP" altLang="en-US">
                <a:solidFill>
                  <a:srgbClr val="FFFFFF"/>
                </a:solidFill>
              </a:rPr>
              <a:t>ワクチンの取扱いについて</a:t>
            </a:r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E62F40-16AD-F846-B4B2-BA838C362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ja-JP" altLang="en-US"/>
              <a:t>改めて希釈・充填等ご確認ください。</a:t>
            </a:r>
            <a:r>
              <a:rPr lang="en-US" altLang="ja-JP" dirty="0"/>
              <a:t>PDF</a:t>
            </a:r>
            <a:r>
              <a:rPr lang="ja-JP" altLang="en-US"/>
              <a:t>です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ファイザー社監修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</a:t>
            </a:r>
            <a:r>
              <a:rPr lang="en-US" altLang="ja-JP" dirty="0">
                <a:hlinkClick r:id="rId2"/>
              </a:rPr>
              <a:t>https://www.mhlw.go.jp/content/000738794.pdf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7670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3365C46-ABA6-6445-9BA1-14DD1BA2A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ja-JP" altLang="en-US">
                <a:solidFill>
                  <a:srgbClr val="FFFFFF"/>
                </a:solidFill>
              </a:rPr>
              <a:t>ワクチンの取扱いについて</a:t>
            </a:r>
            <a:br>
              <a:rPr lang="en-US" altLang="ja-JP">
                <a:solidFill>
                  <a:srgbClr val="FFFFFF"/>
                </a:solidFill>
              </a:rPr>
            </a:br>
            <a:r>
              <a:rPr kumimoji="1" lang="ja-JP" altLang="en-US">
                <a:solidFill>
                  <a:srgbClr val="FFFFFF"/>
                </a:solidFill>
              </a:rPr>
              <a:t>松江市医師会の資料</a:t>
            </a:r>
            <a:r>
              <a:rPr kumimoji="1" lang="en-US" altLang="ja-JP">
                <a:solidFill>
                  <a:srgbClr val="FFFFFF"/>
                </a:solidFill>
              </a:rPr>
              <a:t>	</a:t>
            </a:r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165FA-3902-B649-9EC4-E0B1AE9F7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kumimoji="1" lang="ja-JP" altLang="en-US"/>
              <a:t>新型コロナワクチン集団接種に向け、田草班長を中心に接種検討班より多くの資料が提示されています。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/>
              <a:t>　</a:t>
            </a:r>
            <a:r>
              <a:rPr lang="en-US" altLang="ja-JP" dirty="0">
                <a:hlinkClick r:id="rId2"/>
              </a:rPr>
              <a:t>http://www.matsue-med.or.jp/official/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617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F04AE63-7CE4-8542-9787-9836E769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kumimoji="1" lang="ja-JP" altLang="en-US" sz="4000">
                <a:solidFill>
                  <a:srgbClr val="FFFFFF"/>
                </a:solidFill>
              </a:rPr>
              <a:t>ワクチン接種後</a:t>
            </a:r>
            <a:r>
              <a:rPr kumimoji="1" lang="en-US" altLang="ja-JP" sz="4000">
                <a:solidFill>
                  <a:srgbClr val="FFFFFF"/>
                </a:solidFill>
              </a:rPr>
              <a:t>15〜30</a:t>
            </a:r>
            <a:r>
              <a:rPr kumimoji="1" lang="ja-JP" altLang="en-US" sz="4000">
                <a:solidFill>
                  <a:srgbClr val="FFFFFF"/>
                </a:solidFill>
              </a:rPr>
              <a:t>分の経過観察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B7C0B6-65DA-8D4F-A6BC-F37947ABE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1" lang="ja-JP" altLang="en-US" sz="2000"/>
              <a:t>・通常、待機時間は「</a:t>
            </a:r>
            <a:r>
              <a:rPr kumimoji="1" lang="en-US" altLang="ja-JP" sz="2000"/>
              <a:t>15</a:t>
            </a:r>
            <a:r>
              <a:rPr kumimoji="1" lang="ja-JP" altLang="en-US" sz="2000"/>
              <a:t>分」</a:t>
            </a:r>
            <a:br>
              <a:rPr kumimoji="1" lang="en-US" altLang="ja-JP" sz="2000"/>
            </a:br>
            <a:r>
              <a:rPr kumimoji="1" lang="ja-JP" altLang="en-US" sz="2000"/>
              <a:t>・アレルギー体質で不安がある場合は「できれば</a:t>
            </a:r>
            <a:r>
              <a:rPr kumimoji="1" lang="en-US" altLang="ja-JP" sz="2000"/>
              <a:t>30</a:t>
            </a:r>
            <a:r>
              <a:rPr kumimoji="1" lang="ja-JP" altLang="en-US" sz="2000"/>
              <a:t>分」</a:t>
            </a:r>
            <a:endParaRPr lang="en-US" altLang="ja-JP" sz="2000"/>
          </a:p>
          <a:p>
            <a:pPr marL="0" indent="0">
              <a:buNone/>
            </a:pPr>
            <a:r>
              <a:rPr kumimoji="1" lang="ja-JP" altLang="en-US" sz="2000"/>
              <a:t>・アナフィラキシーの既往がある場合は「必ず</a:t>
            </a:r>
            <a:r>
              <a:rPr kumimoji="1" lang="en-US" altLang="ja-JP" sz="2000"/>
              <a:t>30</a:t>
            </a:r>
            <a:r>
              <a:rPr kumimoji="1" lang="ja-JP" altLang="en-US" sz="2000"/>
              <a:t>分」</a:t>
            </a:r>
            <a:endParaRPr lang="en-US" altLang="ja-JP" sz="2000"/>
          </a:p>
          <a:p>
            <a:pPr marL="0" indent="0">
              <a:buNone/>
            </a:pPr>
            <a:endParaRPr kumimoji="1" lang="en-US" altLang="ja-JP" sz="2000"/>
          </a:p>
          <a:p>
            <a:pPr marL="0" indent="0">
              <a:buNone/>
            </a:pPr>
            <a:r>
              <a:rPr lang="ja-JP" altLang="en-US" sz="2000"/>
              <a:t>　＊</a:t>
            </a:r>
            <a:r>
              <a:rPr lang="ja-JP" altLang="en-US" sz="2000" u="sng"/>
              <a:t>在宅、高齢者施設でのワクチン接種</a:t>
            </a:r>
            <a:r>
              <a:rPr lang="ja-JP" altLang="en-US" sz="2000"/>
              <a:t>においても</a:t>
            </a:r>
            <a:r>
              <a:rPr lang="en-US" altLang="ja-JP" sz="2000"/>
              <a:t>15〜30</a:t>
            </a:r>
            <a:r>
              <a:rPr lang="ja-JP" altLang="en-US" sz="2000"/>
              <a:t>分の　　　</a:t>
            </a:r>
            <a:endParaRPr lang="en-US" altLang="ja-JP" sz="2000"/>
          </a:p>
          <a:p>
            <a:pPr marL="0" indent="0">
              <a:buNone/>
            </a:pPr>
            <a:r>
              <a:rPr lang="ja-JP" altLang="en-US" sz="2000"/>
              <a:t>　　経過観察は必要です。</a:t>
            </a:r>
            <a:endParaRPr kumimoji="1" lang="en-US" altLang="ja-JP" sz="2000"/>
          </a:p>
        </p:txBody>
      </p:sp>
    </p:spTree>
    <p:extLst>
      <p:ext uri="{BB962C8B-B14F-4D97-AF65-F5344CB8AC3E}">
        <p14:creationId xmlns:p14="http://schemas.microsoft.com/office/powerpoint/2010/main" val="205142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0D30A85-759F-DE43-A460-9DF6C6350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ja-JP" altLang="en-US" sz="4000">
                <a:solidFill>
                  <a:srgbClr val="FFFFFF"/>
                </a:solidFill>
              </a:rPr>
              <a:t>ワクチン接種後</a:t>
            </a:r>
            <a:r>
              <a:rPr lang="en-US" altLang="ja-JP" sz="4000">
                <a:solidFill>
                  <a:srgbClr val="FFFFFF"/>
                </a:solidFill>
              </a:rPr>
              <a:t>15〜30</a:t>
            </a:r>
            <a:r>
              <a:rPr lang="ja-JP" altLang="en-US" sz="4000">
                <a:solidFill>
                  <a:srgbClr val="FFFFFF"/>
                </a:solidFill>
              </a:rPr>
              <a:t>分の経過観察</a:t>
            </a:r>
            <a:endParaRPr kumimoji="1" lang="ja-JP" altLang="en-US" sz="400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D3D562-F017-2A4C-BEEC-006CAAEE2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kumimoji="1" lang="ja-JP" altLang="en-US" sz="2000"/>
              <a:t>ファイザー社監修の</a:t>
            </a:r>
            <a:r>
              <a:rPr kumimoji="1" lang="en-US" altLang="ja-JP" sz="2000"/>
              <a:t>PDF</a:t>
            </a:r>
            <a:r>
              <a:rPr kumimoji="1" lang="ja-JP" altLang="en-US" sz="2000"/>
              <a:t>を参照して下さい。</a:t>
            </a:r>
            <a:endParaRPr kumimoji="1" lang="en-US" altLang="ja-JP" sz="2000"/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>
                <a:hlinkClick r:id="rId2"/>
              </a:rPr>
              <a:t>https://www.mhlw.go.jp/content/000770985.pdf</a:t>
            </a:r>
            <a:endParaRPr lang="en-US" altLang="ja-JP" sz="2000"/>
          </a:p>
        </p:txBody>
      </p:sp>
    </p:spTree>
    <p:extLst>
      <p:ext uri="{BB962C8B-B14F-4D97-AF65-F5344CB8AC3E}">
        <p14:creationId xmlns:p14="http://schemas.microsoft.com/office/powerpoint/2010/main" val="105802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0F271B-A7C6-A54C-9D41-EC46D7F7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544C9FAD-2761-B942-9925-76A34FC55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3854" y="147145"/>
            <a:ext cx="4922683" cy="665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77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83EAB2B-3553-914D-AA3A-832C0DE40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ja-JP" altLang="en-US" sz="4000">
                <a:solidFill>
                  <a:srgbClr val="FFFFFF"/>
                </a:solidFill>
              </a:rPr>
              <a:t>ワクチン接種後</a:t>
            </a:r>
            <a:r>
              <a:rPr lang="en-US" altLang="ja-JP" sz="4000">
                <a:solidFill>
                  <a:srgbClr val="FFFFFF"/>
                </a:solidFill>
              </a:rPr>
              <a:t>15〜30</a:t>
            </a:r>
            <a:r>
              <a:rPr lang="ja-JP" altLang="en-US" sz="4000">
                <a:solidFill>
                  <a:srgbClr val="FFFFFF"/>
                </a:solidFill>
              </a:rPr>
              <a:t>分の経過観察</a:t>
            </a:r>
            <a:endParaRPr kumimoji="1" lang="ja-JP" altLang="en-US" sz="400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306917-CADF-F74D-A795-240AB0E3E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000"/>
              <a:t>「高アレルギー反応者」とは？</a:t>
            </a:r>
            <a:br>
              <a:rPr lang="en-US" altLang="ja-JP" sz="2000"/>
            </a:br>
            <a:r>
              <a:rPr lang="ja-JP" altLang="en-US" sz="2000"/>
              <a:t>薬や食品などで、重いアレルギー症状（アナフィラキシーなど）を起こしたことがある人。ポリソルベートに対して重いアレルギー反応を起こしたことがある方。 ただし、</a:t>
            </a:r>
            <a:r>
              <a:rPr lang="en-US" altLang="ja-JP" sz="2000"/>
              <a:t>1</a:t>
            </a:r>
            <a:r>
              <a:rPr lang="ja-JP" altLang="en-US" sz="2000"/>
              <a:t>回目のワクチンでアナフィラキシーを起こした方とポリエチレングリコールに対して重度の過敏症の既往が明らかな方は、接種不適当者に該当する。</a:t>
            </a:r>
            <a:endParaRPr lang="en-US" altLang="ja-JP" sz="2000"/>
          </a:p>
          <a:p>
            <a:pPr marL="0" indent="0">
              <a:buNone/>
            </a:pPr>
            <a:endParaRPr lang="en-US" altLang="ja-JP" sz="2000">
              <a:hlinkClick r:id="rId2"/>
            </a:endParaRPr>
          </a:p>
          <a:p>
            <a:pPr marL="0" indent="0">
              <a:buNone/>
            </a:pPr>
            <a:r>
              <a:rPr lang="en-US" altLang="ja-JP" sz="2000">
                <a:hlinkClick r:id="rId2"/>
              </a:rPr>
              <a:t>https://www.mhlw.go.jp/content/000760478.pdf</a:t>
            </a:r>
            <a:endParaRPr lang="en-US" altLang="ja-JP" sz="2000"/>
          </a:p>
          <a:p>
            <a:pPr marL="0" indent="0">
              <a:buNone/>
            </a:pPr>
            <a:r>
              <a:rPr lang="ja-JP" altLang="en-US" sz="2000"/>
              <a:t>厚生労働省監修「予診票の確認のポイント」</a:t>
            </a:r>
            <a:r>
              <a:rPr lang="en-US" altLang="ja-JP" sz="2000"/>
              <a:t>5〜6</a:t>
            </a:r>
            <a:r>
              <a:rPr lang="ja-JP" altLang="en-US" sz="2000"/>
              <a:t>ページ参照して下さい。</a:t>
            </a:r>
          </a:p>
          <a:p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173196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47A63E-BE0A-A14A-A51B-CC9316AE0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ja-JP" altLang="en-US" sz="4000">
                <a:solidFill>
                  <a:schemeClr val="bg1"/>
                </a:solidFill>
              </a:rPr>
              <a:t>副反応が疑われた場合の報告</a:t>
            </a:r>
            <a:r>
              <a:rPr lang="en-US" altLang="ja-JP" sz="4000">
                <a:solidFill>
                  <a:schemeClr val="bg1"/>
                </a:solidFill>
              </a:rPr>
              <a:t>	</a:t>
            </a:r>
            <a:endParaRPr kumimoji="1" lang="ja-JP" altLang="en-US" sz="40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FC3F4E-9FF7-CF49-BB36-0527A4A98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kumimoji="1" lang="ja-JP" altLang="en-US" sz="2400"/>
              <a:t>できるだけ報告してほしいとの指針が示されています。</a:t>
            </a:r>
            <a:endParaRPr kumimoji="1" lang="en-US" altLang="ja-JP" sz="2400"/>
          </a:p>
          <a:p>
            <a:pPr marL="0" indent="0">
              <a:buNone/>
            </a:pPr>
            <a:r>
              <a:rPr lang="ja-JP" altLang="en-US" sz="2400"/>
              <a:t>　</a:t>
            </a:r>
            <a:r>
              <a:rPr lang="en-US" altLang="ja-JP" sz="2400">
                <a:hlinkClick r:id="rId2"/>
              </a:rPr>
              <a:t>https://www.mhlw.go.jp/stf/seisakunitsuite/bunya/vaccine_hukuhannou_youshikietc.html</a:t>
            </a:r>
            <a:endParaRPr lang="en-US" altLang="ja-JP" sz="2400"/>
          </a:p>
          <a:p>
            <a:pPr marL="0" indent="0">
              <a:buNone/>
            </a:pPr>
            <a:r>
              <a:rPr kumimoji="1" lang="ja-JP" altLang="en-US" sz="2400"/>
              <a:t>厚生労働省ホームページより</a:t>
            </a:r>
            <a:endParaRPr kumimoji="1" lang="en-US" altLang="ja-JP" sz="2400"/>
          </a:p>
        </p:txBody>
      </p:sp>
    </p:spTree>
    <p:extLst>
      <p:ext uri="{BB962C8B-B14F-4D97-AF65-F5344CB8AC3E}">
        <p14:creationId xmlns:p14="http://schemas.microsoft.com/office/powerpoint/2010/main" val="3601841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